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F5EE8-0831-4597-A0AB-1FA5D348864E}" v="1" dt="2026-03-02T14:50:29.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arie-Luise" userId="a06a5db8-40ac-4973-bc94-d6eb9bfbc261" providerId="ADAL" clId="{228B2964-7C29-41D9-BEEB-23D5CC436C81}"/>
    <pc:docChg chg="undo custSel modSld">
      <pc:chgData name="Simon Marie-Luise" userId="a06a5db8-40ac-4973-bc94-d6eb9bfbc261" providerId="ADAL" clId="{228B2964-7C29-41D9-BEEB-23D5CC436C81}" dt="2026-03-02T14:50:31.410" v="14" actId="1076"/>
      <pc:docMkLst>
        <pc:docMk/>
      </pc:docMkLst>
      <pc:sldChg chg="addSp delSp modSp mod">
        <pc:chgData name="Simon Marie-Luise" userId="a06a5db8-40ac-4973-bc94-d6eb9bfbc261" providerId="ADAL" clId="{228B2964-7C29-41D9-BEEB-23D5CC436C81}" dt="2026-03-02T14:50:24.058" v="12" actId="22"/>
        <pc:sldMkLst>
          <pc:docMk/>
          <pc:sldMk cId="0" sldId="256"/>
        </pc:sldMkLst>
        <pc:picChg chg="add mod">
          <ac:chgData name="Simon Marie-Luise" userId="a06a5db8-40ac-4973-bc94-d6eb9bfbc261" providerId="ADAL" clId="{228B2964-7C29-41D9-BEEB-23D5CC436C81}" dt="2026-03-02T14:49:55.178" v="8" actId="14100"/>
          <ac:picMkLst>
            <pc:docMk/>
            <pc:sldMk cId="0" sldId="256"/>
            <ac:picMk id="12" creationId="{C8813E50-AE38-32F8-F88B-5EFC0166B413}"/>
          </ac:picMkLst>
        </pc:picChg>
        <pc:picChg chg="add del mod">
          <ac:chgData name="Simon Marie-Luise" userId="a06a5db8-40ac-4973-bc94-d6eb9bfbc261" providerId="ADAL" clId="{228B2964-7C29-41D9-BEEB-23D5CC436C81}" dt="2026-03-02T14:50:24.058" v="12" actId="22"/>
          <ac:picMkLst>
            <pc:docMk/>
            <pc:sldMk cId="0" sldId="256"/>
            <ac:picMk id="14" creationId="{F8A4B8C4-357A-9C12-0702-D1DCC3672444}"/>
          </ac:picMkLst>
        </pc:picChg>
      </pc:sldChg>
      <pc:sldChg chg="addSp modSp mod">
        <pc:chgData name="Simon Marie-Luise" userId="a06a5db8-40ac-4973-bc94-d6eb9bfbc261" providerId="ADAL" clId="{228B2964-7C29-41D9-BEEB-23D5CC436C81}" dt="2026-03-02T14:50:31.410" v="14" actId="1076"/>
        <pc:sldMkLst>
          <pc:docMk/>
          <pc:sldMk cId="0" sldId="257"/>
        </pc:sldMkLst>
        <pc:picChg chg="add mod">
          <ac:chgData name="Simon Marie-Luise" userId="a06a5db8-40ac-4973-bc94-d6eb9bfbc261" providerId="ADAL" clId="{228B2964-7C29-41D9-BEEB-23D5CC436C81}" dt="2026-03-02T14:50:31.410" v="14" actId="1076"/>
          <ac:picMkLst>
            <pc:docMk/>
            <pc:sldMk cId="0" sldId="257"/>
            <ac:picMk id="11" creationId="{B9D39ECD-AAAB-E26C-F11F-8390BB60F346}"/>
          </ac:picMkLst>
        </pc:picChg>
      </pc:sldChg>
      <pc:sldChg chg="addSp delSp modSp mod">
        <pc:chgData name="Simon Marie-Luise" userId="a06a5db8-40ac-4973-bc94-d6eb9bfbc261" providerId="ADAL" clId="{228B2964-7C29-41D9-BEEB-23D5CC436C81}" dt="2026-03-02T14:49:47.569" v="3" actId="22"/>
        <pc:sldMkLst>
          <pc:docMk/>
          <pc:sldMk cId="0" sldId="264"/>
        </pc:sldMkLst>
        <pc:picChg chg="add del mod">
          <ac:chgData name="Simon Marie-Luise" userId="a06a5db8-40ac-4973-bc94-d6eb9bfbc261" providerId="ADAL" clId="{228B2964-7C29-41D9-BEEB-23D5CC436C81}" dt="2026-03-02T14:49:47.569" v="3" actId="22"/>
          <ac:picMkLst>
            <pc:docMk/>
            <pc:sldMk cId="0" sldId="264"/>
            <ac:picMk id="8" creationId="{670A9675-25BD-C86F-9726-616D20BF8AA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2356567" y="5084033"/>
            <a:ext cx="5573866"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Warum gilt Feldsalat als wertvolle Winterkultur?</a:t>
            </a:r>
          </a:p>
        </p:txBody>
      </p:sp>
      <p:sp>
        <p:nvSpPr>
          <p:cNvPr id="7" name="Freeform 7"/>
          <p:cNvSpPr/>
          <p:nvPr/>
        </p:nvSpPr>
        <p:spPr>
          <a:xfrm>
            <a:off x="6389522"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pic>
        <p:nvPicPr>
          <p:cNvPr id="12" name="Grafik 11" descr="Ein Bild, das Gemüse, Blattgemüse, Kraut, Pflanze enthält.&#10;&#10;KI-generierte Inhalte können fehlerhaft sein.">
            <a:extLst>
              <a:ext uri="{FF2B5EF4-FFF2-40B4-BE49-F238E27FC236}">
                <a16:creationId xmlns:a16="http://schemas.microsoft.com/office/drawing/2014/main" id="{C8813E50-AE38-32F8-F88B-5EFC0166B413}"/>
              </a:ext>
            </a:extLst>
          </p:cNvPr>
          <p:cNvPicPr>
            <a:picLocks noChangeAspect="1"/>
          </p:cNvPicPr>
          <p:nvPr/>
        </p:nvPicPr>
        <p:blipFill>
          <a:blip r:embed="rId5"/>
          <a:stretch>
            <a:fillRect/>
          </a:stretch>
        </p:blipFill>
        <p:spPr>
          <a:xfrm>
            <a:off x="533400" y="8396379"/>
            <a:ext cx="3848100" cy="37924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2327632" y="5043201"/>
            <a:ext cx="5736973" cy="3875846"/>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la mâche est-elle une culture précieuse en hiver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pic>
        <p:nvPicPr>
          <p:cNvPr id="11" name="Grafik 10" descr="Ein Bild, das Gemüse, Blattgemüse, Kraut, Pflanze enthält.&#10;&#10;KI-generierte Inhalte können fehlerhaft sein.">
            <a:extLst>
              <a:ext uri="{FF2B5EF4-FFF2-40B4-BE49-F238E27FC236}">
                <a16:creationId xmlns:a16="http://schemas.microsoft.com/office/drawing/2014/main" id="{B9D39ECD-AAAB-E26C-F11F-8390BB60F346}"/>
              </a:ext>
            </a:extLst>
          </p:cNvPr>
          <p:cNvPicPr>
            <a:picLocks noChangeAspect="1"/>
          </p:cNvPicPr>
          <p:nvPr/>
        </p:nvPicPr>
        <p:blipFill>
          <a:blip r:embed="rId5"/>
          <a:stretch>
            <a:fillRect/>
          </a:stretch>
        </p:blipFill>
        <p:spPr>
          <a:xfrm>
            <a:off x="402420" y="8930030"/>
            <a:ext cx="3848100" cy="37924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577428"/>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982393" y="4191302"/>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er als Frostkeimer auch bei Minustemperaturen keimt</a:t>
            </a:r>
          </a:p>
        </p:txBody>
      </p:sp>
      <p:sp>
        <p:nvSpPr>
          <p:cNvPr id="10" name="TextBox 10"/>
          <p:cNvSpPr txBox="1"/>
          <p:nvPr/>
        </p:nvSpPr>
        <p:spPr>
          <a:xfrm>
            <a:off x="2982393" y="5828408"/>
            <a:ext cx="5647554"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er im Gewächshaus ganzjährig kultivierbar ist</a:t>
            </a:r>
          </a:p>
        </p:txBody>
      </p:sp>
      <p:sp>
        <p:nvSpPr>
          <p:cNvPr id="11" name="TextBox 11"/>
          <p:cNvSpPr txBox="1"/>
          <p:nvPr/>
        </p:nvSpPr>
        <p:spPr>
          <a:xfrm>
            <a:off x="2982393" y="7386688"/>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er trotz niedriger Temperaturen im Freiland gedeiht</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810685" y="4142558"/>
            <a:ext cx="6447615" cy="1169035"/>
          </a:xfrm>
          <a:prstGeom prst="rect">
            <a:avLst/>
          </a:prstGeom>
        </p:spPr>
        <p:txBody>
          <a:bodyPr lIns="0" tIns="0" rIns="0" bIns="0" rtlCol="0" anchor="t">
            <a:spAutoFit/>
          </a:bodyPr>
          <a:lstStyle/>
          <a:p>
            <a:pPr algn="l">
              <a:lnSpc>
                <a:spcPts val="3080"/>
              </a:lnSpc>
            </a:pPr>
            <a:r>
              <a:rPr lang="en-US" sz="2800">
                <a:solidFill>
                  <a:srgbClr val="197C35"/>
                </a:solidFill>
                <a:latin typeface="Cerebri"/>
                <a:ea typeface="Cerebri"/>
                <a:cs typeface="Cerebri"/>
                <a:sym typeface="Cerebri"/>
              </a:rPr>
              <a:t>Parce qu’il germe même à des températures négatives en tant que plante nécessitant le froid pour germer.</a:t>
            </a:r>
          </a:p>
        </p:txBody>
      </p:sp>
      <p:sp>
        <p:nvSpPr>
          <p:cNvPr id="10" name="TextBox 10"/>
          <p:cNvSpPr txBox="1"/>
          <p:nvPr/>
        </p:nvSpPr>
        <p:spPr>
          <a:xfrm>
            <a:off x="2887632" y="5882007"/>
            <a:ext cx="587294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qu'elle peut être cultivée toute l'année sous serre</a:t>
            </a:r>
          </a:p>
        </p:txBody>
      </p:sp>
      <p:sp>
        <p:nvSpPr>
          <p:cNvPr id="11" name="TextBox 11"/>
          <p:cNvSpPr txBox="1"/>
          <p:nvPr/>
        </p:nvSpPr>
        <p:spPr>
          <a:xfrm>
            <a:off x="2887632" y="7311031"/>
            <a:ext cx="5872940"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qu'elle pousse en plein champ malgré les basses températures</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127219"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2017058" y="3655671"/>
            <a:ext cx="6632496" cy="5356733"/>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Feldsalat ist eine besonders kältetolerante Pflanze, die selbst bei Temperaturen nahe dem Gefrierpunkt im Freiland wachsen kann. Das macht ihn zu einer idealen Winterkultur, da er ohne beheizte Gewächshäuser oder aufwendigen Schutz angebaut werden kann. Auch in den Wintermonaten liefert er frisches, regionales Blattgemüse und eignet sich damit bestens für den Anbau im Freiland während der kalten Jahreszeit.</a:t>
            </a:r>
          </a:p>
        </p:txBody>
      </p:sp>
      <p:sp>
        <p:nvSpPr>
          <p:cNvPr id="8" name="Freeform 8"/>
          <p:cNvSpPr/>
          <p:nvPr/>
        </p:nvSpPr>
        <p:spPr>
          <a:xfrm>
            <a:off x="6429596" y="98046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127219" y="73472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762892" y="2978507"/>
            <a:ext cx="7025695" cy="6701536"/>
          </a:xfrm>
          <a:prstGeom prst="rect">
            <a:avLst/>
          </a:prstGeom>
        </p:spPr>
        <p:txBody>
          <a:bodyPr lIns="0" tIns="0" rIns="0" bIns="0" rtlCol="0" anchor="t">
            <a:spAutoFit/>
          </a:bodyPr>
          <a:lstStyle/>
          <a:p>
            <a:pPr algn="l">
              <a:lnSpc>
                <a:spcPts val="3302"/>
              </a:lnSpc>
            </a:pPr>
            <a:r>
              <a:rPr lang="en-US" sz="2600">
                <a:solidFill>
                  <a:srgbClr val="197C35"/>
                </a:solidFill>
                <a:latin typeface="Cerebri"/>
                <a:ea typeface="Cerebri"/>
                <a:cs typeface="Cerebri"/>
                <a:sym typeface="Cerebri"/>
              </a:rPr>
              <a:t>Antwort A ist falsch, weil Feldsalat kein Frostkeimer ist. Frostkeimer sind Pflanzen, deren Samen eine Kälteperiode benötigen, um überhaupt keimen zu können. Feldsalat keimt dagegen bei kühlen, aber nicht frostigen Temperaturen. Temperaturen unter null Grad hemmen die Keimung.</a:t>
            </a:r>
          </a:p>
          <a:p>
            <a:pPr algn="l">
              <a:lnSpc>
                <a:spcPts val="3302"/>
              </a:lnSpc>
            </a:pPr>
            <a:endParaRPr lang="en-US" sz="2600">
              <a:solidFill>
                <a:srgbClr val="197C35"/>
              </a:solidFill>
              <a:latin typeface="Cerebri"/>
              <a:ea typeface="Cerebri"/>
              <a:cs typeface="Cerebri"/>
              <a:sym typeface="Cerebri"/>
            </a:endParaRPr>
          </a:p>
          <a:p>
            <a:pPr algn="l">
              <a:lnSpc>
                <a:spcPts val="3302"/>
              </a:lnSpc>
            </a:pPr>
            <a:r>
              <a:rPr lang="en-US" sz="2600">
                <a:solidFill>
                  <a:srgbClr val="197C35"/>
                </a:solidFill>
                <a:latin typeface="Cerebri"/>
                <a:ea typeface="Cerebri"/>
                <a:cs typeface="Cerebri"/>
                <a:sym typeface="Cerebri"/>
              </a:rPr>
              <a:t>Antwort B ist ebenfalls falsch, weil Feldsalat nicht ganzjährig unter Glas kultiviert wird. Zwar ist ein Anbau im Gewächshaus möglich, aber seine Stärke liegt gerade im Anbau im Freiland während der Wintermonate. Ganzjährige Kultur unter Glas wäre zudem kostenintensiver und wird bei Feldsalat in der Praxis kaum durchgeführt.</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131081" cy="7942881"/>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83849" y="98243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668556" y="3930295"/>
            <a:ext cx="6949888" cy="4884674"/>
          </a:xfrm>
          <a:prstGeom prst="rect">
            <a:avLst/>
          </a:prstGeom>
        </p:spPr>
        <p:txBody>
          <a:bodyPr lIns="0" tIns="0" rIns="0" bIns="0" rtlCol="0" anchor="t">
            <a:spAutoFit/>
          </a:bodyPr>
          <a:lstStyle/>
          <a:p>
            <a:pPr algn="l">
              <a:lnSpc>
                <a:spcPts val="4317"/>
              </a:lnSpc>
            </a:pPr>
            <a:r>
              <a:rPr lang="en-US" sz="3399">
                <a:solidFill>
                  <a:srgbClr val="197C35"/>
                </a:solidFill>
                <a:latin typeface="Cerebri"/>
                <a:ea typeface="Cerebri"/>
                <a:cs typeface="Cerebri"/>
                <a:sym typeface="Cerebri"/>
              </a:rPr>
              <a:t>La mâche est une plante particulièrement résistante au froid qui peut pousser en plein champ même près de 0 °C. C’est une culture idéale en hiver, car elle ne nécessite pas de serre chauffée ni de protection coûteuse. Elle fournit des feuilles fraîches même pendant les mois froids. </a:t>
            </a:r>
          </a:p>
        </p:txBody>
      </p:sp>
      <p:sp>
        <p:nvSpPr>
          <p:cNvPr id="9" name="Freeform 9"/>
          <p:cNvSpPr/>
          <p:nvPr/>
        </p:nvSpPr>
        <p:spPr>
          <a:xfrm>
            <a:off x="6429596" y="9791741"/>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21678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583921" y="3080397"/>
            <a:ext cx="7119158" cy="6699758"/>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Réponse A est fausse parce que la mâche n’est pas une plante à germination par le gel. Les plantes germant après le froid sont des plantes dont les graines ont besoin d'une période de froid pour pouvoir germer.  La mâche germe en revanche à des températures fraîches mais non glaciales. Des températures inférieures à zéro degré freinent la germination. Réponse B est fausse aussi, parce que : bien qu’on puisse la cultiver sous serre, sa valeur réside surtout dans sa capacité à pousser en plein air en hiver. Une culture sous serre toute l'année serait trop coûteuse et est rare en pratique. </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09347"/>
            <a:ext cx="8230557" cy="8040055"/>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408" r="-23408"/>
              </a:stretch>
            </a:blipFill>
          </p:spPr>
          <p:txBody>
            <a:bodyPr/>
            <a:lstStyle/>
            <a:p>
              <a:endParaRPr lang="de-DE"/>
            </a:p>
          </p:txBody>
        </p:sp>
      </p:grpSp>
      <p:sp>
        <p:nvSpPr>
          <p:cNvPr id="6" name="Freeform 6"/>
          <p:cNvSpPr/>
          <p:nvPr/>
        </p:nvSpPr>
        <p:spPr>
          <a:xfrm>
            <a:off x="1028700" y="1308273"/>
            <a:ext cx="1461725" cy="1704996"/>
          </a:xfrm>
          <a:custGeom>
            <a:avLst/>
            <a:gdLst/>
            <a:ahLst/>
            <a:cxnLst/>
            <a:rect l="l" t="t" r="r" b="b"/>
            <a:pathLst>
              <a:path w="1461725" h="1704996">
                <a:moveTo>
                  <a:pt x="0" y="0"/>
                </a:moveTo>
                <a:lnTo>
                  <a:pt x="1461725" y="0"/>
                </a:lnTo>
                <a:lnTo>
                  <a:pt x="1461725"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Benutzerdefiniert</PresentationFormat>
  <Paragraphs>28</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vt:lpstr>
      <vt:lpstr>Calibri</vt:lpstr>
      <vt:lpstr>Aloja</vt:lpstr>
      <vt:lpstr>Cerebri Bold</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Quiz21</dc:title>
  <cp:lastModifiedBy>Simon Marie-Luise</cp:lastModifiedBy>
  <cp:revision>1</cp:revision>
  <dcterms:created xsi:type="dcterms:W3CDTF">2006-08-16T00:00:00Z</dcterms:created>
  <dcterms:modified xsi:type="dcterms:W3CDTF">2026-03-02T14:50:41Z</dcterms:modified>
  <dc:identifier>DAG-4LDOojg</dc:identifier>
</cp:coreProperties>
</file>